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274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00FF99"/>
    <a:srgbClr val="FF0066"/>
    <a:srgbClr val="EDF977"/>
    <a:srgbClr val="F9EAB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0E2F6-3919-4397-885F-01763F0B66BF}" v="312" dt="2021-03-01T10:17:04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6"/>
    <p:restoredTop sz="94705"/>
  </p:normalViewPr>
  <p:slideViewPr>
    <p:cSldViewPr snapToGrid="0" snapToObjects="1">
      <p:cViewPr varScale="1">
        <p:scale>
          <a:sx n="100" d="100"/>
          <a:sy n="100" d="100"/>
        </p:scale>
        <p:origin x="-1578" y="-90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5659" cy="49821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6" y="3"/>
            <a:ext cx="2945659" cy="49821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3" y="9431599"/>
            <a:ext cx="2945659" cy="49821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6" y="9431599"/>
            <a:ext cx="2945659" cy="49821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17510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pPr/>
              <a:t>05/09/2025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:a16="http://schemas.microsoft.com/office/drawing/2014/main" xmlns="" id="{DE961978-876C-4C46-A375-8E38B734C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087" y="186198"/>
            <a:ext cx="9665114" cy="562462"/>
          </a:xfrm>
        </p:spPr>
        <p:txBody>
          <a:bodyPr anchor="t">
            <a:normAutofit/>
          </a:bodyPr>
          <a:lstStyle/>
          <a:p>
            <a:r>
              <a:rPr lang="it-IT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  <a:t>Menù ESTIVO SCUOLA MATERNA E PRIMARIA DI BUSTO GAROLFO   </a:t>
            </a:r>
            <a:br>
              <a:rPr lang="it-IT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otham-Medium"/>
                <a:cs typeface="Gotham-Medium"/>
              </a:rPr>
            </a:br>
            <a:r>
              <a:rPr lang="it-IT" sz="1100" dirty="0">
                <a:solidFill>
                  <a:srgbClr val="0D6930"/>
                </a:solidFill>
                <a:latin typeface="Gotham-Medium"/>
                <a:cs typeface="Gotham-Medium"/>
              </a:rPr>
              <a:t>Primavera-estate </a:t>
            </a:r>
            <a:r>
              <a:rPr lang="it-IT" sz="1100" dirty="0" smtClean="0">
                <a:solidFill>
                  <a:srgbClr val="0D6930"/>
                </a:solidFill>
                <a:latin typeface="Gotham-Medium"/>
                <a:cs typeface="Gotham-Medium"/>
              </a:rPr>
              <a:t>Anno </a:t>
            </a:r>
            <a:r>
              <a:rPr lang="it-IT" sz="1100" dirty="0">
                <a:solidFill>
                  <a:srgbClr val="0D6930"/>
                </a:solidFill>
                <a:latin typeface="Gotham-Medium"/>
                <a:cs typeface="Gotham-Medium"/>
              </a:rPr>
              <a:t>Scolastico </a:t>
            </a:r>
            <a:r>
              <a:rPr lang="it-IT" sz="1100" dirty="0" smtClean="0">
                <a:solidFill>
                  <a:srgbClr val="0D6930"/>
                </a:solidFill>
                <a:latin typeface="Gotham-Medium"/>
                <a:cs typeface="Gotham-Medium"/>
              </a:rPr>
              <a:t>2025-2026</a:t>
            </a:r>
            <a:endParaRPr lang="it-IT" sz="1100" dirty="0">
              <a:solidFill>
                <a:srgbClr val="0D6930"/>
              </a:solidFill>
              <a:latin typeface="Gotham-Medium"/>
              <a:cs typeface="Gotham-Medium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xmlns="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90936009"/>
              </p:ext>
            </p:extLst>
          </p:nvPr>
        </p:nvGraphicFramePr>
        <p:xfrm>
          <a:off x="490376" y="660170"/>
          <a:ext cx="10080536" cy="5849630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32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47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182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952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7448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6450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73771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1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con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crema al Parmigiano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Riso con crema di zucchine*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Insalata mista (insalata, pomodori, olive)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Zuppa di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verdure* e legumi con crostini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 al pesto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55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Affettato di tacchino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Uova strapazzate/ frittata al formaggio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Gnocchi al ragù di carne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Formaggio spalmabile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Polpette di legumi* al pomodoro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326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Fagiolini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*  in insalata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Julienne di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carote fresche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Patate al prezzemolo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Spinaci*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648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1102">
                <a:tc rowSpan="4"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2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integrale al ragù di verdure*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al pesto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Ravioli  al pomodoro e basilico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fredda con basilico, pomodori e Parmigiano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Riso con crema al Parmigiano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110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Ricotta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Uova strapazzate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Hamburger* vegetale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Bocconcini di pollo gratinati con aromi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Fettuccine di totano* gratinate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082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Erbette* all’olio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Insalata e olive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Pomodori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Julienne di carote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Fagiolini*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3268">
                <a:tc rowSpan="5"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3 SETTIMANA </a:t>
                      </a:r>
                      <a:endParaRPr lang="it-IT" sz="1100" b="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con crema di zucchine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integrale al pomodoro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Crema di verdure* con crostini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Pasta olio e Pamigiano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Riso con crema allo zafferano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2043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Prosciutto cotto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Frittata con formaggio/ uova strapazzate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Pollo 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arrosto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Provolone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Merluzzo *con prezzemolo  e olive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0393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Patate, melanzane e peperoni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19331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Insalata e carote julienne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Fagiolini*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Spinaci* al Parmigiano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Pomodori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endParaRPr lang="it-IT" sz="11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</a:t>
                      </a: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3268">
                <a:tc rowSpan="5"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4 SETTIMANA </a:t>
                      </a:r>
                      <a:endParaRPr lang="it-IT" sz="1100" b="0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Tagliatelle al pomodoro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Crema di verdure* con riso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/>
                        </a:rPr>
                        <a:t>Insalata mista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Ravioli magro con burro e  salvia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Riso all’inglese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9736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Mozzarella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Merluzzo/ Iimanda* gratinato/a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it-IT" sz="1100" b="0" i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Pollo arrosto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Uova strapazzate/ frittata al formaggio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9136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/>
                        </a:rPr>
                        <a:t>Pizza margherita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Insalata verde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Patate al prezzemolo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endParaRPr lang="it-IT" sz="11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Pomodori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Spinaci* all’olio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768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latinLnBrk="0" hangingPunct="1"/>
                      <a:r>
                        <a:rPr lang="it-IT" sz="11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DESSERT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 </a:t>
                      </a:r>
                      <a:endParaRPr lang="it-IT" sz="11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Arial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Arial"/>
                        </a:rPr>
                        <a:t>Frutta fresca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9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2" name="Rettangolo 1"/>
          <p:cNvSpPr/>
          <p:nvPr/>
        </p:nvSpPr>
        <p:spPr>
          <a:xfrm>
            <a:off x="992033" y="6710884"/>
            <a:ext cx="8486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invitano i genitori/tutori dei consumatori allergici ad uno o più degli allergeni sopra riportati ad attivare l’iter di richiesta della dieta sanitaria</a:t>
            </a:r>
            <a:endParaRPr lang="it-IT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7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</a:t>
            </a:r>
            <a:r>
              <a:rPr lang="it-IT" sz="700" i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    </a:t>
            </a:r>
            <a:r>
              <a:rPr lang="it-IT" sz="7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it-IT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preparazioni gastronomiche contrassegnate con asterisco * potrebbero essere preparate con materie prime congelate/surgelate all'origine</a:t>
            </a:r>
            <a:r>
              <a:rPr lang="it-IT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it-IT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611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EC84AD-F99A-43D6-AFFE-58C933762AE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7263</TotalTime>
  <Words>349</Words>
  <Application>Microsoft Office PowerPoint</Application>
  <PresentationFormat>Personalizzato</PresentationFormat>
  <Paragraphs>108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Menù ESTIVO SCUOLA MATERNA E PRIMARIA DI BUSTO GAROLFO    Primavera-estate Anno Scolastico 2025-2026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calcagnof</cp:lastModifiedBy>
  <cp:revision>131</cp:revision>
  <cp:lastPrinted>2025-04-24T06:46:48Z</cp:lastPrinted>
  <dcterms:created xsi:type="dcterms:W3CDTF">2019-06-10T07:41:29Z</dcterms:created>
  <dcterms:modified xsi:type="dcterms:W3CDTF">2025-09-05T06:01:03Z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